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2" r:id="rId10"/>
    <p:sldId id="270" r:id="rId11"/>
    <p:sldId id="273" r:id="rId12"/>
    <p:sldId id="274" r:id="rId13"/>
    <p:sldId id="275" r:id="rId14"/>
    <p:sldId id="276" r:id="rId15"/>
    <p:sldId id="277" r:id="rId16"/>
    <p:sldId id="278" r:id="rId17"/>
    <p:sldId id="263" r:id="rId18"/>
    <p:sldId id="271" r:id="rId19"/>
    <p:sldId id="279" r:id="rId20"/>
    <p:sldId id="280" r:id="rId21"/>
    <p:sldId id="281" r:id="rId22"/>
    <p:sldId id="282" r:id="rId23"/>
    <p:sldId id="283" r:id="rId24"/>
    <p:sldId id="259" r:id="rId25"/>
    <p:sldId id="284" r:id="rId26"/>
    <p:sldId id="286" r:id="rId27"/>
    <p:sldId id="287" r:id="rId28"/>
    <p:sldId id="292" r:id="rId29"/>
    <p:sldId id="291" r:id="rId30"/>
    <p:sldId id="288" r:id="rId31"/>
    <p:sldId id="290" r:id="rId32"/>
    <p:sldId id="28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A4993-C727-4A7C-A431-C67D1EBCFAC0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6FCEC-3300-4AB9-9384-94DD948E601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44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it.vfu.cz/stat/fvl/priklady.htm#Pr13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Dobývání znalostí z databází</a:t>
            </a:r>
            <a:br>
              <a:rPr lang="cs-CZ" dirty="0" smtClean="0"/>
            </a:br>
            <a:r>
              <a:rPr lang="cs-CZ" dirty="0" smtClean="0">
                <a:solidFill>
                  <a:srgbClr val="00B0F0"/>
                </a:solidFill>
              </a:rPr>
              <a:t>základy statistiky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2000" dirty="0" smtClean="0"/>
              <a:t>Institut ekonomiky a systémů řízení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Medián </a:t>
            </a:r>
            <a:r>
              <a:rPr lang="cs-CZ" dirty="0" smtClean="0"/>
              <a:t>-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Medián – střední hodnota - polovina prvků leží vlevo a polovina vpravo</a:t>
            </a:r>
          </a:p>
          <a:p>
            <a:r>
              <a:rPr lang="cs-CZ" dirty="0" smtClean="0"/>
              <a:t>Průměr – aritmetický průměr – může být zkreslen výskytem několika extrémních hodnot – viz průměrný plat</a:t>
            </a:r>
          </a:p>
          <a:p>
            <a:r>
              <a:rPr lang="cs-CZ" dirty="0" smtClean="0"/>
              <a:t>1,2,3,6,40</a:t>
            </a:r>
          </a:p>
          <a:p>
            <a:pPr lvl="1"/>
            <a:r>
              <a:rPr lang="cs-CZ" dirty="0" smtClean="0"/>
              <a:t>Medián = 3</a:t>
            </a:r>
          </a:p>
          <a:p>
            <a:pPr lvl="1"/>
            <a:r>
              <a:rPr lang="cs-CZ" dirty="0" smtClean="0"/>
              <a:t>Průměr = 26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614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Nejčetnější hodnota znaku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488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Medián</a:t>
            </a:r>
          </a:p>
          <a:p>
            <a:r>
              <a:rPr lang="cs-CZ" dirty="0" smtClean="0"/>
              <a:t>Dolní </a:t>
            </a:r>
            <a:r>
              <a:rPr lang="cs-CZ" dirty="0" err="1" smtClean="0"/>
              <a:t>kvartil</a:t>
            </a:r>
            <a:endParaRPr lang="cs-CZ" dirty="0" smtClean="0"/>
          </a:p>
          <a:p>
            <a:r>
              <a:rPr lang="cs-CZ" dirty="0" smtClean="0"/>
              <a:t>Horní </a:t>
            </a:r>
            <a:r>
              <a:rPr lang="cs-CZ" dirty="0" err="1" smtClean="0"/>
              <a:t>kvartil</a:t>
            </a:r>
            <a:endParaRPr lang="cs-CZ" dirty="0" smtClean="0"/>
          </a:p>
          <a:p>
            <a:r>
              <a:rPr lang="cs-CZ" dirty="0" smtClean="0"/>
              <a:t>Decil</a:t>
            </a:r>
          </a:p>
          <a:p>
            <a:r>
              <a:rPr lang="cs-CZ" dirty="0" smtClean="0"/>
              <a:t>percentil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695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b="1" dirty="0" smtClean="0"/>
              <a:t>Rozpětí</a:t>
            </a:r>
            <a:r>
              <a:rPr lang="cs-CZ" dirty="0" smtClean="0"/>
              <a:t> – rozdíl mezi největší  a nejmenší hodnotou znaku</a:t>
            </a:r>
          </a:p>
          <a:p>
            <a:r>
              <a:rPr lang="cs-CZ" b="1" dirty="0" smtClean="0"/>
              <a:t>Rozptyl</a:t>
            </a:r>
            <a:r>
              <a:rPr lang="cs-CZ" dirty="0" smtClean="0"/>
              <a:t> – součet kvadratických odchylek od průměru, dělený rozsah výběru zmenšeným o 1</a:t>
            </a:r>
          </a:p>
          <a:p>
            <a:r>
              <a:rPr lang="cs-CZ" b="1" dirty="0" smtClean="0"/>
              <a:t>Směrodatná odchylka </a:t>
            </a:r>
            <a:r>
              <a:rPr lang="cs-CZ" dirty="0" smtClean="0"/>
              <a:t>– odmocnina z rozptylu</a:t>
            </a:r>
          </a:p>
          <a:p>
            <a:r>
              <a:rPr lang="cs-CZ" b="1" dirty="0" smtClean="0"/>
              <a:t>Absolutní odchylka </a:t>
            </a:r>
            <a:r>
              <a:rPr lang="cs-CZ" dirty="0" smtClean="0"/>
              <a:t>– průměr absolutních odchylek od průměru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44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Rozptyl (směrodatná odchylka)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variabilita způsobena několika extrémními hodnotami nebo se na ní podílejí všechny hodnoty výběru?</a:t>
            </a:r>
          </a:p>
          <a:p>
            <a:r>
              <a:rPr lang="cs-CZ" dirty="0" smtClean="0"/>
              <a:t>Používají se jako kritérium, jak moc se dá věřit průměru</a:t>
            </a:r>
          </a:p>
          <a:p>
            <a:r>
              <a:rPr lang="cs-CZ" dirty="0" smtClean="0"/>
              <a:t>Velká hodnota rozptylu – hodnoty znaku mají vysokou variabilitu a průměr může být zavádějící</a:t>
            </a:r>
          </a:p>
        </p:txBody>
      </p:sp>
    </p:spTree>
    <p:extLst>
      <p:ext uri="{BB962C8B-B14F-4D97-AF65-F5344CB8AC3E}">
        <p14:creationId xmlns:p14="http://schemas.microsoft.com/office/powerpoint/2010/main" val="1593913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šikmosti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hodnoty kolem zvoleného středu rozloženy souměrně nebo je rozdělení hodnot </a:t>
            </a:r>
            <a:r>
              <a:rPr lang="cs-CZ" dirty="0" err="1" smtClean="0"/>
              <a:t>sešikmeno</a:t>
            </a:r>
            <a:r>
              <a:rPr lang="cs-CZ" dirty="0" smtClean="0"/>
              <a:t> na jednu stranu?</a:t>
            </a:r>
          </a:p>
          <a:p>
            <a:r>
              <a:rPr lang="cs-CZ" dirty="0" smtClean="0"/>
              <a:t>Čím více se liší od nuly, tím je asymetrie </a:t>
            </a:r>
            <a:r>
              <a:rPr lang="cs-CZ" dirty="0" smtClean="0"/>
              <a:t>rozdělení </a:t>
            </a:r>
            <a:r>
              <a:rPr lang="cs-CZ" dirty="0" smtClean="0"/>
              <a:t>vyšší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073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špičatosti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Udává, jaký průběh má </a:t>
            </a:r>
            <a:r>
              <a:rPr lang="cs-CZ" dirty="0" err="1" smtClean="0"/>
              <a:t>rozdělerní</a:t>
            </a:r>
            <a:r>
              <a:rPr lang="cs-CZ" dirty="0" smtClean="0"/>
              <a:t> hodnot (graf) kolem středu</a:t>
            </a:r>
          </a:p>
          <a:p>
            <a:r>
              <a:rPr lang="cs-CZ" dirty="0" smtClean="0"/>
              <a:t>Čím víc špičatější, tím víc jsou hodnoty soustředěny kolem středu</a:t>
            </a:r>
          </a:p>
          <a:p>
            <a:r>
              <a:rPr lang="cs-CZ" dirty="0" smtClean="0"/>
              <a:t>Nízká špičatost – obsahuje hodnoty vzdálené od středu rozdělení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422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Kvantilové</a:t>
            </a:r>
            <a:r>
              <a:rPr lang="cs-CZ" dirty="0" smtClean="0"/>
              <a:t> – medián, </a:t>
            </a:r>
            <a:r>
              <a:rPr lang="cs-CZ" dirty="0" err="1" smtClean="0"/>
              <a:t>kvartilové</a:t>
            </a:r>
            <a:r>
              <a:rPr lang="cs-CZ" dirty="0" smtClean="0"/>
              <a:t> rozpětí…</a:t>
            </a:r>
          </a:p>
          <a:p>
            <a:pPr lvl="1"/>
            <a:r>
              <a:rPr lang="cs-CZ" dirty="0" smtClean="0"/>
              <a:t>Charakteristiky méně citlivé na velké změny (chyby)</a:t>
            </a:r>
          </a:p>
          <a:p>
            <a:r>
              <a:rPr lang="cs-CZ" b="1" dirty="0" smtClean="0"/>
              <a:t>Momentové</a:t>
            </a:r>
            <a:r>
              <a:rPr lang="cs-CZ" dirty="0" smtClean="0"/>
              <a:t> – průměr, rozptyl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799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Korelace a kauzalita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Korelace</a:t>
            </a:r>
            <a:r>
              <a:rPr lang="cs-CZ" dirty="0" smtClean="0"/>
              <a:t> – dva jevy jsou spolu propojeny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Kauzalita</a:t>
            </a:r>
            <a:r>
              <a:rPr lang="cs-CZ" dirty="0" smtClean="0"/>
              <a:t> – jeden jev způsobuje druhý</a:t>
            </a:r>
          </a:p>
          <a:p>
            <a:endParaRPr lang="cs-CZ" dirty="0" smtClean="0"/>
          </a:p>
          <a:p>
            <a:r>
              <a:rPr lang="cs-CZ" u="sng" dirty="0" smtClean="0"/>
              <a:t>Příklad</a:t>
            </a:r>
            <a:r>
              <a:rPr lang="cs-CZ" dirty="0" smtClean="0"/>
              <a:t> – prodej zmrzlin a opalovacích krémů se zvyšuje ve stejném období – je tam korelace, ale ne kauzalita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5323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Nabývá hodnot -1 až 1</a:t>
            </a:r>
          </a:p>
          <a:p>
            <a:r>
              <a:rPr lang="cs-CZ" dirty="0" smtClean="0"/>
              <a:t>Čím je absolutní hodnota větší, tím větší je závislost mezi sledovanými znaky</a:t>
            </a:r>
          </a:p>
          <a:p>
            <a:r>
              <a:rPr lang="cs-CZ" dirty="0" smtClean="0"/>
              <a:t>Znaménko udává, jak spolu hodnoty souvisí</a:t>
            </a:r>
          </a:p>
          <a:p>
            <a:r>
              <a:rPr lang="cs-CZ" dirty="0" smtClean="0"/>
              <a:t>Je-li roven 0 –znaky jsou nekorelované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13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významnost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Hodnota se nedá vysvětlit jako </a:t>
            </a:r>
            <a:r>
              <a:rPr lang="cs-CZ" dirty="0" smtClean="0"/>
              <a:t>náhoda</a:t>
            </a:r>
            <a:endParaRPr lang="cs-CZ" dirty="0" smtClean="0"/>
          </a:p>
          <a:p>
            <a:r>
              <a:rPr lang="cs-CZ" dirty="0" err="1" smtClean="0"/>
              <a:t>Generalizovatelnost</a:t>
            </a:r>
            <a:r>
              <a:rPr lang="cs-CZ" dirty="0" smtClean="0"/>
              <a:t> – výsledek průzkumu nebo studie lze uplatnit na širší soubor (např. populaci)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Průzkumová analýza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Přehledné grafické zobrazení dat</a:t>
            </a:r>
          </a:p>
          <a:p>
            <a:r>
              <a:rPr lang="cs-CZ" dirty="0" smtClean="0"/>
              <a:t>Třídění – jednoduché, vícenásobné (podle více faktorů)</a:t>
            </a:r>
          </a:p>
          <a:p>
            <a:pPr lvl="1"/>
            <a:r>
              <a:rPr lang="cs-CZ" dirty="0" smtClean="0"/>
              <a:t>Při porovnání souborů by měly mít stejnou variabilitu</a:t>
            </a:r>
          </a:p>
          <a:p>
            <a:r>
              <a:rPr lang="cs-CZ" dirty="0" smtClean="0"/>
              <a:t>Transformace dat</a:t>
            </a:r>
          </a:p>
        </p:txBody>
      </p:sp>
    </p:spTree>
    <p:extLst>
      <p:ext uri="{BB962C8B-B14F-4D97-AF65-F5344CB8AC3E}">
        <p14:creationId xmlns:p14="http://schemas.microsoft.com/office/powerpoint/2010/main" val="3459070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Pravděpodobnostní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inomické</a:t>
            </a:r>
          </a:p>
          <a:p>
            <a:r>
              <a:rPr lang="cs-CZ" dirty="0" smtClean="0"/>
              <a:t>Geometrické, Pascalovo</a:t>
            </a:r>
          </a:p>
          <a:p>
            <a:r>
              <a:rPr lang="cs-CZ" dirty="0" err="1" smtClean="0"/>
              <a:t>Poissonovo</a:t>
            </a:r>
            <a:endParaRPr lang="cs-CZ" dirty="0" smtClean="0"/>
          </a:p>
          <a:p>
            <a:r>
              <a:rPr lang="cs-CZ" dirty="0" smtClean="0"/>
              <a:t>Logaritmické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79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Binomické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Popisuje četnost výskytu náhodného jevu v n pokusech, v nichž má jev stejnou pravděpodobnost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1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Poissonovo</a:t>
            </a:r>
            <a:r>
              <a:rPr lang="cs-CZ" dirty="0" smtClean="0"/>
              <a:t>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náhodná </a:t>
            </a:r>
            <a:r>
              <a:rPr lang="cs-CZ" dirty="0"/>
              <a:t>veličina, která vyjadřuje počet výskytů jevů v určitém intervalu (času, délky, objemu), když nastávají nezávisle na sobě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Příklad – počet příchozích dopisů každý den v průběhu roku</a:t>
            </a:r>
          </a:p>
          <a:p>
            <a:r>
              <a:rPr lang="cs-CZ" dirty="0" smtClean="0"/>
              <a:t>„rozdělení řídkých jevů“, které mají malou četnost pravděpodobnosti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221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Regresní 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Statistický postup, který zjišťuje </a:t>
            </a:r>
            <a:r>
              <a:rPr lang="cs-CZ" b="1" dirty="0" smtClean="0"/>
              <a:t>vztah mezi proměnnými</a:t>
            </a:r>
          </a:p>
          <a:p>
            <a:r>
              <a:rPr lang="cs-CZ" dirty="0" smtClean="0"/>
              <a:t>Nezávislé proměnné, závislé proměnné</a:t>
            </a:r>
          </a:p>
          <a:p>
            <a:r>
              <a:rPr lang="cs-CZ" dirty="0" smtClean="0"/>
              <a:t>Odhadujeme hodnotu závislé proměnné na základě znalosti nezávislých proměnných</a:t>
            </a:r>
          </a:p>
          <a:p>
            <a:r>
              <a:rPr lang="cs-CZ" dirty="0" smtClean="0"/>
              <a:t>Příklad: odhad ráno, jaké bude počasí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Logistická regrese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Odhad pravděpodobnosti nějakého jevu (závislé proměnné) na základě určitých známých zkušeností</a:t>
            </a:r>
          </a:p>
          <a:p>
            <a:r>
              <a:rPr lang="cs-CZ" dirty="0" smtClean="0"/>
              <a:t>Příklady – výskyt onemocnění, kreditní riziko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485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Diskriminační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Discriminant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r>
              <a:rPr lang="cs-CZ" dirty="0" smtClean="0"/>
              <a:t>Rozlišení (diskriminace) objektů z konečného počtu kategorií na základě objektů z </a:t>
            </a:r>
            <a:r>
              <a:rPr lang="cs-CZ" dirty="0" err="1" smtClean="0"/>
              <a:t>trénovací</a:t>
            </a:r>
            <a:r>
              <a:rPr lang="cs-CZ" dirty="0" smtClean="0"/>
              <a:t> množiny; objekty jsou charakterizovány sérií znaků</a:t>
            </a:r>
          </a:p>
          <a:p>
            <a:r>
              <a:rPr lang="cs-CZ" dirty="0" smtClean="0"/>
              <a:t>Metoda souvisí se shlukovou analýzou (cluster </a:t>
            </a:r>
            <a:r>
              <a:rPr lang="cs-CZ" dirty="0" err="1" smtClean="0"/>
              <a:t>analysis</a:t>
            </a:r>
            <a:r>
              <a:rPr lang="cs-CZ" dirty="0" smtClean="0"/>
              <a:t>) a faktorovou analýzou /</a:t>
            </a:r>
            <a:r>
              <a:rPr lang="cs-CZ" dirty="0" err="1" smtClean="0"/>
              <a:t>factor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464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variance – analýza rozptylu</a:t>
            </a:r>
          </a:p>
          <a:p>
            <a:r>
              <a:rPr lang="cs-CZ" dirty="0" smtClean="0"/>
              <a:t>Ověření, zda na hodnotu náhodné veličiny má pro určitého jedince statisticky významný vliv hodnota nějakého znaku</a:t>
            </a:r>
          </a:p>
          <a:p>
            <a:r>
              <a:rPr lang="cs-CZ" dirty="0" smtClean="0"/>
              <a:t>Vícenásobné porovnání středních hodnot – hodnotí se vztahy mezi rozptyly výběrových souborů</a:t>
            </a:r>
          </a:p>
          <a:p>
            <a:r>
              <a:rPr lang="cs-CZ" dirty="0" smtClean="0"/>
              <a:t>Výpočetně náročné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333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ANOVA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3140968"/>
            <a:ext cx="8227657" cy="3600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experimentu byl zjišťován stresový účinek 3 různých intenzit hluku: 50 dB (kontrola), 80 dB, 100 dB na změny ve vybraných biochemických ukazatelích (glukóza, triglyceridy, cholesterol, AST) v krvi laboratorních králíků. Každé intenzitě hluku byla vystavena skupina králíků, z níž bylo náhodně vybráno vždy 10 jedinců, u kterých byly naměřeny následující hodnoty vybraných biochemických ukazatelů v </a:t>
            </a:r>
            <a:r>
              <a:rPr lang="cs-CZ" dirty="0" smtClean="0"/>
              <a:t>krvi.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Zdroj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http://cit.vfu.cz/stat/fvl/priklady.htm#Pr13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://cit.vfu.cz/stat/Foto/13FVLkral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6632"/>
            <a:ext cx="3752817" cy="281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532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Časové 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uspořádaná v čase</a:t>
            </a:r>
          </a:p>
          <a:p>
            <a:r>
              <a:rPr lang="cs-CZ" dirty="0" smtClean="0"/>
              <a:t>Od minulosti do přítomnosti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85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soubor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Hromadné jevy u velkého množství prvků</a:t>
            </a:r>
          </a:p>
          <a:p>
            <a:r>
              <a:rPr lang="cs-CZ" dirty="0" smtClean="0"/>
              <a:t>Počet prvků se nazývá </a:t>
            </a:r>
            <a:r>
              <a:rPr lang="cs-CZ" b="1" dirty="0" smtClean="0"/>
              <a:t>rozsah souboru</a:t>
            </a:r>
          </a:p>
          <a:p>
            <a:r>
              <a:rPr lang="cs-CZ" dirty="0" smtClean="0"/>
              <a:t>Vlastnosti prvků se nazývají </a:t>
            </a:r>
            <a:r>
              <a:rPr lang="cs-CZ" b="1" dirty="0" smtClean="0"/>
              <a:t>znaky</a:t>
            </a:r>
          </a:p>
          <a:p>
            <a:pPr lvl="1"/>
            <a:r>
              <a:rPr lang="cs-CZ" dirty="0" smtClean="0"/>
              <a:t>Číselné</a:t>
            </a:r>
          </a:p>
          <a:p>
            <a:pPr lvl="1"/>
            <a:r>
              <a:rPr lang="cs-CZ" dirty="0" smtClean="0"/>
              <a:t>Slovní (kvantitativní)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4239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časových 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Sezonní složka</a:t>
            </a:r>
          </a:p>
          <a:p>
            <a:r>
              <a:rPr lang="cs-CZ" b="1" dirty="0" smtClean="0"/>
              <a:t>Cyklická složka </a:t>
            </a:r>
            <a:r>
              <a:rPr lang="cs-CZ" dirty="0" smtClean="0"/>
              <a:t>– kolísání okolo trendu v důsledku dlouhodobého cyklického vývoje</a:t>
            </a:r>
          </a:p>
          <a:p>
            <a:r>
              <a:rPr lang="cs-CZ" b="1" dirty="0" smtClean="0"/>
              <a:t>Bílý šum </a:t>
            </a:r>
            <a:r>
              <a:rPr lang="cs-CZ" dirty="0" smtClean="0"/>
              <a:t>– náhodná složka</a:t>
            </a:r>
          </a:p>
          <a:p>
            <a:r>
              <a:rPr lang="cs-CZ" b="1" dirty="0" smtClean="0"/>
              <a:t>Trend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87032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časových 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Popis, informace o charakteru procesu </a:t>
            </a:r>
          </a:p>
          <a:p>
            <a:r>
              <a:rPr lang="cs-CZ" dirty="0" smtClean="0"/>
              <a:t>Předpovídání budoucích hodnot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301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trendu v časové řadě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Grafické metody</a:t>
            </a:r>
          </a:p>
          <a:p>
            <a:r>
              <a:rPr lang="cs-CZ" dirty="0" smtClean="0"/>
              <a:t>Analýza </a:t>
            </a:r>
            <a:r>
              <a:rPr lang="cs-CZ" b="1" dirty="0" smtClean="0"/>
              <a:t>klouzavého průměru </a:t>
            </a:r>
            <a:r>
              <a:rPr lang="cs-CZ" dirty="0" smtClean="0"/>
              <a:t>(MA - </a:t>
            </a:r>
            <a:r>
              <a:rPr lang="cs-CZ" dirty="0" err="1" smtClean="0"/>
              <a:t>Moving</a:t>
            </a:r>
            <a:r>
              <a:rPr lang="cs-CZ" dirty="0" smtClean="0"/>
              <a:t> </a:t>
            </a:r>
            <a:r>
              <a:rPr lang="cs-CZ" dirty="0" err="1" smtClean="0"/>
              <a:t>Average</a:t>
            </a:r>
            <a:r>
              <a:rPr lang="cs-CZ" dirty="0" smtClean="0"/>
              <a:t>) – modelování dynamiky časových řad</a:t>
            </a:r>
          </a:p>
          <a:p>
            <a:r>
              <a:rPr lang="cs-CZ" b="1" dirty="0" smtClean="0"/>
              <a:t>Autoregresní model </a:t>
            </a:r>
            <a:r>
              <a:rPr lang="cs-CZ" dirty="0" smtClean="0"/>
              <a:t>(AR) – </a:t>
            </a:r>
            <a:r>
              <a:rPr lang="cs-CZ" dirty="0" err="1" smtClean="0"/>
              <a:t>y</a:t>
            </a:r>
            <a:r>
              <a:rPr lang="cs-CZ" baseline="-25000" dirty="0" err="1" smtClean="0"/>
              <a:t>t</a:t>
            </a:r>
            <a:r>
              <a:rPr lang="cs-CZ" dirty="0" smtClean="0"/>
              <a:t> je funkce předchozích hodnot</a:t>
            </a:r>
          </a:p>
          <a:p>
            <a:r>
              <a:rPr lang="cs-CZ" b="1" dirty="0" smtClean="0"/>
              <a:t>ARMA</a:t>
            </a:r>
            <a:r>
              <a:rPr lang="cs-CZ" dirty="0" smtClean="0"/>
              <a:t> – smíšený model výrazů autoregresního typu a zpožděných klouzavých průměrů u stacionárních procesů</a:t>
            </a:r>
          </a:p>
          <a:p>
            <a:r>
              <a:rPr lang="cs-CZ" b="1" dirty="0" smtClean="0"/>
              <a:t>ARIMA</a:t>
            </a:r>
            <a:r>
              <a:rPr lang="cs-CZ" dirty="0" smtClean="0"/>
              <a:t> – autoregresní integrovaný model, pro nestacionární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44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Náhodný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Někdy je nesnadné nebo nemožné zjišťovat znaky všech prvků souboru</a:t>
            </a:r>
          </a:p>
          <a:p>
            <a:r>
              <a:rPr lang="cs-CZ" dirty="0" smtClean="0"/>
              <a:t>Pracujeme s výběrem (vzorkem) základního souboru – je-li vytvořen statisticky správně -</a:t>
            </a:r>
            <a:r>
              <a:rPr lang="cs-CZ" b="1" dirty="0" smtClean="0"/>
              <a:t>náhodný vzorek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5636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četnosti znaku – ve výběru, což by mělo odpovídat i základnímu souboru</a:t>
            </a:r>
          </a:p>
          <a:p>
            <a:r>
              <a:rPr lang="cs-CZ" dirty="0" smtClean="0"/>
              <a:t>Jedná se o hodnotu znaku a kolikrát je obsažena v základním souboru</a:t>
            </a:r>
          </a:p>
          <a:p>
            <a:r>
              <a:rPr lang="cs-CZ" dirty="0" smtClean="0"/>
              <a:t>Pro spojité znaky (vlastnosti) se vypisují znaky v zvolených intervalech – četnosti nepřísluší hodnotám, ale intervalu -&gt; HISTOGRAM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88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Optimální počet intervalů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Sturgersovo</a:t>
            </a:r>
            <a:r>
              <a:rPr lang="cs-CZ" dirty="0" smtClean="0"/>
              <a:t> pravidlo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Počet intervalů </a:t>
            </a:r>
            <a:r>
              <a:rPr lang="cs-CZ" b="1" dirty="0" smtClean="0"/>
              <a:t>k = 1 + 3,3 log</a:t>
            </a:r>
            <a:r>
              <a:rPr lang="cs-CZ" b="1" baseline="-25000" dirty="0" smtClean="0"/>
              <a:t>10</a:t>
            </a:r>
            <a:r>
              <a:rPr lang="cs-CZ" b="1" dirty="0" smtClean="0"/>
              <a:t>(n)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Kde n-počet různých hodnot 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80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Intervaly:</a:t>
            </a:r>
          </a:p>
          <a:p>
            <a:pPr lvl="1"/>
            <a:r>
              <a:rPr lang="cs-CZ" dirty="0" smtClean="0"/>
              <a:t>Stejné délky – Ekvidistantní – četnosti jsou přímo porovnatelné</a:t>
            </a:r>
          </a:p>
          <a:p>
            <a:pPr lvl="1"/>
            <a:r>
              <a:rPr lang="cs-CZ" dirty="0" smtClean="0"/>
              <a:t>Nestejné délky – neekvidistantní – musí se normovat (upravit) podle délky intervalů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92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četností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Symetrie – symetrické </a:t>
            </a:r>
            <a:r>
              <a:rPr lang="cs-CZ" smtClean="0"/>
              <a:t>x asymetrické</a:t>
            </a:r>
            <a:endParaRPr lang="cs-CZ" dirty="0" smtClean="0"/>
          </a:p>
          <a:p>
            <a:r>
              <a:rPr lang="cs-CZ" dirty="0" smtClean="0"/>
              <a:t>Variabilita – malá, velká</a:t>
            </a:r>
          </a:p>
          <a:p>
            <a:r>
              <a:rPr lang="cs-CZ" dirty="0" smtClean="0"/>
              <a:t>Šikmost – kladně sešikmené, záporně</a:t>
            </a:r>
          </a:p>
          <a:p>
            <a:r>
              <a:rPr lang="cs-CZ" dirty="0" smtClean="0"/>
              <a:t>Špičatost – ploché rozdělení, špičaté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3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Aritmetický průměr </a:t>
            </a:r>
            <a:r>
              <a:rPr lang="cs-CZ" dirty="0" smtClean="0"/>
              <a:t>– součet hodnot znaku dělený jejich počtem</a:t>
            </a:r>
          </a:p>
          <a:p>
            <a:r>
              <a:rPr lang="cs-CZ" dirty="0"/>
              <a:t>součet hodnot znaku dělený jejich počtem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Medián</a:t>
            </a:r>
            <a:r>
              <a:rPr lang="cs-CZ" dirty="0" smtClean="0"/>
              <a:t> </a:t>
            </a:r>
            <a:r>
              <a:rPr lang="cs-CZ" dirty="0" smtClean="0"/>
              <a:t>– prostřední hodnota výběru v pořadí hodnot uspořádaných podle velikosti</a:t>
            </a:r>
          </a:p>
          <a:p>
            <a:pPr lvl="1"/>
            <a:r>
              <a:rPr lang="cs-CZ" dirty="0" smtClean="0"/>
              <a:t>Použití, chceme-li odstranit vliv extrémních hodnot</a:t>
            </a:r>
          </a:p>
          <a:p>
            <a:pPr lvl="1"/>
            <a:r>
              <a:rPr lang="cs-CZ" dirty="0" smtClean="0"/>
              <a:t>Nebo pokud krajní intervaly nejsou uzavřené a aritmetický průměr nemůžeme spočítat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787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946</Words>
  <Application>Microsoft Office PowerPoint</Application>
  <PresentationFormat>Předvádění na obrazovce (4:3)</PresentationFormat>
  <Paragraphs>136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sady Office</vt:lpstr>
      <vt:lpstr>Dobývání znalostí z databází základy statistiky</vt:lpstr>
      <vt:lpstr>Statistická významnost</vt:lpstr>
      <vt:lpstr>Základní soubor</vt:lpstr>
      <vt:lpstr>Náhodný výběr</vt:lpstr>
      <vt:lpstr>Prezentace aplikace PowerPoint</vt:lpstr>
      <vt:lpstr>Optimální počet intervalů</vt:lpstr>
      <vt:lpstr>Prezentace aplikace PowerPoint</vt:lpstr>
      <vt:lpstr>Rozdělení četností</vt:lpstr>
      <vt:lpstr>Aritmetický průměr</vt:lpstr>
      <vt:lpstr>Medián - průměr</vt:lpstr>
      <vt:lpstr>Modus</vt:lpstr>
      <vt:lpstr>Kvantily</vt:lpstr>
      <vt:lpstr>Variabilita</vt:lpstr>
      <vt:lpstr>Rozptyl (směrodatná odchylka)</vt:lpstr>
      <vt:lpstr>Charakteristika šikmosti</vt:lpstr>
      <vt:lpstr>Charakteristika špičatosti</vt:lpstr>
      <vt:lpstr>Charakteristiky</vt:lpstr>
      <vt:lpstr>Korelace a kauzalita</vt:lpstr>
      <vt:lpstr>Korelační koeficient</vt:lpstr>
      <vt:lpstr>Průzkumová analýza dat</vt:lpstr>
      <vt:lpstr>Pravděpodobnostní rozdělení</vt:lpstr>
      <vt:lpstr>Binomické rozdělení</vt:lpstr>
      <vt:lpstr>Poissonovo rozdělení</vt:lpstr>
      <vt:lpstr>Regresní model</vt:lpstr>
      <vt:lpstr>Logistická regrese</vt:lpstr>
      <vt:lpstr>Diskriminační analýza</vt:lpstr>
      <vt:lpstr>ANOVA</vt:lpstr>
      <vt:lpstr>ANOVA - příklad</vt:lpstr>
      <vt:lpstr>Časové řady</vt:lpstr>
      <vt:lpstr>Složky časových řad</vt:lpstr>
      <vt:lpstr>Analýza časových řad</vt:lpstr>
      <vt:lpstr>Analýza trendu v časové řadě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Databázové systémy</dc:title>
  <dc:creator>dan11hp</dc:creator>
  <cp:lastModifiedBy>Danel4</cp:lastModifiedBy>
  <cp:revision>43</cp:revision>
  <dcterms:created xsi:type="dcterms:W3CDTF">2016-09-11T12:48:50Z</dcterms:created>
  <dcterms:modified xsi:type="dcterms:W3CDTF">2018-03-23T10:07:06Z</dcterms:modified>
</cp:coreProperties>
</file>